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54"/>
  </p:notesMasterIdLst>
  <p:sldIdLst>
    <p:sldId id="302" r:id="rId2"/>
    <p:sldId id="305" r:id="rId3"/>
    <p:sldId id="329" r:id="rId4"/>
    <p:sldId id="349" r:id="rId5"/>
    <p:sldId id="326" r:id="rId6"/>
    <p:sldId id="327" r:id="rId7"/>
    <p:sldId id="328" r:id="rId8"/>
    <p:sldId id="339" r:id="rId9"/>
    <p:sldId id="340" r:id="rId10"/>
    <p:sldId id="341" r:id="rId11"/>
    <p:sldId id="342" r:id="rId12"/>
    <p:sldId id="345" r:id="rId13"/>
    <p:sldId id="348" r:id="rId14"/>
    <p:sldId id="343" r:id="rId15"/>
    <p:sldId id="330" r:id="rId16"/>
    <p:sldId id="331" r:id="rId17"/>
    <p:sldId id="332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66" r:id="rId26"/>
    <p:sldId id="367" r:id="rId27"/>
    <p:sldId id="368" r:id="rId28"/>
    <p:sldId id="369" r:id="rId29"/>
    <p:sldId id="370" r:id="rId30"/>
    <p:sldId id="358" r:id="rId31"/>
    <p:sldId id="359" r:id="rId32"/>
    <p:sldId id="360" r:id="rId33"/>
    <p:sldId id="361" r:id="rId34"/>
    <p:sldId id="362" r:id="rId35"/>
    <p:sldId id="380" r:id="rId36"/>
    <p:sldId id="363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81" r:id="rId46"/>
    <p:sldId id="382" r:id="rId47"/>
    <p:sldId id="383" r:id="rId48"/>
    <p:sldId id="384" r:id="rId49"/>
    <p:sldId id="385" r:id="rId50"/>
    <p:sldId id="379" r:id="rId51"/>
    <p:sldId id="386" r:id="rId52"/>
    <p:sldId id="38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73463-3F6F-4952-B81D-0E354A0F39F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3927F-6C46-4E6A-93A1-0CF3A7C61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44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096530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11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24186621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12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67527151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13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71648847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14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76467090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15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49109048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16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81860523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17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408077739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18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26690525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19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10052334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20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74043270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38327123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21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66768410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22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63000251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23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71307319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24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22963929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25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28808493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26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16555477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27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02297676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28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6262276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29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99856261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30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421773096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1876843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31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1975218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32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24495398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33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94497958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34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86685405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35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65228571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36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71415215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37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94991825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38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139468785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39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44434083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40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09916448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70972"/>
      </p:ext>
    </p:extLst>
  </p:cSld>
  <p:clrMapOvr>
    <a:masterClrMapping/>
  </p:clrMapOvr>
</p:notes>
</file>

<file path=ppt/notesSlides/notesSlide4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41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56752215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42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47534828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43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58263194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44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01812770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45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6723443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46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28267724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47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71374116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48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910708359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49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62385505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50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412252088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755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51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175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927F-6C46-4E6A-93A1-0CF3A7C6195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48745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8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55777572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9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255790254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10</a:t>
                </a:fld>
                <a:endParaRPr lang="ko-KR" altLang="en-US" sz="1200"/>
              </a:p>
            </p:txBody>
          </p:sp>
        </p:spTree>
        <p:extLst>
          <p:ext uri="{BB962C8B-B14F-4D97-AF65-F5344CB8AC3E}">
            <p14:creationId val="385885547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7ptyFsAbn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TYepNU1F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054090" y="0"/>
            <a:ext cx="6137910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44500" y="874395"/>
            <a:ext cx="3655695" cy="1569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  </a:t>
            </a:r>
            <a:r>
              <a:rPr lang="en-US" altLang="ko-KR" sz="3200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</a:t>
            </a:r>
            <a:endParaRPr lang="en-US" altLang="ko-KR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케라스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창시자에게 배우는 </a:t>
            </a: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딥러닝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0800000">
            <a:off x="6054090" y="4072255"/>
            <a:ext cx="6137910" cy="140589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280785" y="4132580"/>
            <a:ext cx="1038225" cy="128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조동민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고재형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윤소민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713446235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620645"/>
            <a:ext cx="9411335" cy="34582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6722463252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2104390"/>
            <a:ext cx="8985885" cy="40716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778625" y="2524125"/>
            <a:ext cx="1746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 =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7289165944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026920"/>
            <a:ext cx="9065260" cy="41014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905625" y="2349500"/>
            <a:ext cx="2588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k가 짝수이면?!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6722466520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2120265"/>
            <a:ext cx="8985885" cy="40716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7683500" y="2365375"/>
            <a:ext cx="3366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따라서 녹색 별은 액션영화!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5349875" y="2524125"/>
            <a:ext cx="2302510" cy="1143635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KNN 알고리즘</a:t>
            </a:r>
          </a:p>
        </p:txBody>
      </p:sp>
      <p:pic>
        <p:nvPicPr>
          <p:cNvPr id="27" name="그림 26" descr="C:/Users/ehdal/AppData/Roaming/PolarisOffice/ETemp/3296_11238160/fImage3331166672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45" y="2317750"/>
            <a:ext cx="7432040" cy="387413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7191375" y="1968500"/>
            <a:ext cx="40646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최근접 거리 구하는 방법은?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피타고라스 정리 사용!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 학습</a:t>
            </a:r>
          </a:p>
        </p:txBody>
      </p:sp>
      <p:pic>
        <p:nvPicPr>
          <p:cNvPr id="27" name="그림 26" descr="C:/Users/ehdal/AppData/Roaming/PolarisOffice/ETemp/3296_11238160/fImage28798960152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0" y="1997710"/>
            <a:ext cx="9098915" cy="39700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 학습</a:t>
            </a:r>
          </a:p>
        </p:txBody>
      </p:sp>
      <p:pic>
        <p:nvPicPr>
          <p:cNvPr id="27" name="그림 26" descr="C:/Users/ehdal/AppData/Roaming/PolarisOffice/ETemp/3296_11238160/fImage55018372124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70" y="1664970"/>
            <a:ext cx="8381365" cy="45745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365250"/>
            <a:ext cx="974788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군집화(Clustering)    ex) k-means 클러스터링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시각화(Visualization)와 차원 축소(Dimensionality Reduction)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연관 규칙 학습(Association Rule Learning)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2174875"/>
            <a:ext cx="1103693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데이터를 k개의 클러스터(cluster, 무리)로 분류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&lt; 알고리즘&gt;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1. 사용자로부터 입력 받은 k의 값에 따라, 임의로 클러스터 중심(centroid) k개를 설정한다.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2. k개의 클러스터 중심으로부터 모든 데이터가 얼마나 떨어져 있는지 계산 후에,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가장 가까운 클러스터 중심을 각 데이터의 클러스터로 정해준다.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3. 각 클러스터에 속하는 데이터들의 평균을 계산함으로 클러스터 중심을 옮겨준다.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4. 보정된 클러스터 중심을 기준으로 2,3단계를 반복한다.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5. 더 이상 클러스터 중심이 이동하지 않으면 알고리즘을 종료한다.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537476289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2085975"/>
            <a:ext cx="7325360" cy="3715385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이전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머신러닝의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간략한 역사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머신 러닝의 학습 방법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2701925" y="3209925"/>
            <a:ext cx="705294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563C1"/>
                </a:solidFill>
                <a:latin typeface="맑은 고딕" charset="0"/>
                <a:ea typeface="Arial" charset="0"/>
                <a:cs typeface="+mn-cs"/>
                <a:hlinkClick r:id="rId3"/>
              </a:rPr>
              <a:t>https://www.youtube.com/watch?v=u7ptyFsAbnk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9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530476372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118995"/>
            <a:ext cx="7334885" cy="364871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863176464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138045"/>
            <a:ext cx="7392035" cy="371094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5074676560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45" y="2166620"/>
            <a:ext cx="7406640" cy="3739515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482663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비지도학습 알고리즘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k-means 클러스터링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0630535" cy="31362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강화학습이란?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: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에이전트(Agent)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가 주어진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환경(</a:t>
            </a:r>
            <a:r>
              <a:rPr sz="1800" b="1">
                <a:latin typeface="맑은 고딕" charset="0"/>
                <a:ea typeface="맑은 고딕" charset="0"/>
              </a:rPr>
              <a:t>Environment)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 대해 어떤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행동(Action)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을 취하고,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 이로부터 어떤 </a:t>
            </a: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보상(Reward)</a:t>
            </a: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을 얻으면서 학습을 진행하는 방법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에이전트(Agent)는 보상(Reward)을 최대화하도록 학습이 진행 !</a:t>
            </a: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296_11238160/fImage10113092336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3813175"/>
            <a:ext cx="5288915" cy="28549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2290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123950" y="1605915"/>
            <a:ext cx="1410335" cy="1674495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0" name="그림 29" descr="C:/Users/ehdal/AppData/Roaming/PolarisOffice/ETemp/3296_11238160/fImage471484867916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48255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7071360" y="4970780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3295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5192395" y="1618615"/>
            <a:ext cx="2373630" cy="16751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1" name="그림 30" descr="C:/Users/ehdal/AppData/Roaming/PolarisOffice/ETemp/3296_11238160/fImage47148487837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5135" y="4054475"/>
            <a:ext cx="5276215" cy="2548255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6822440" y="4054475"/>
            <a:ext cx="5276215" cy="2548255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404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70985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H="1">
            <a:off x="2571750" y="321119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>
            <a:off x="3167380" y="2791460"/>
            <a:ext cx="1364615" cy="37973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1" name="그림 30" descr="C:/Users/ehdal/AppData/Roaming/PolarisOffice/ETemp/3296_11238160/fImage471484872208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48255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07020" y="469836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332085" y="498538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4842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77540" y="1551305"/>
            <a:ext cx="1369695" cy="36766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>
            <a:off x="2571750" y="1945640"/>
            <a:ext cx="2585720" cy="1460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C:/Users/ehdal/AppData/Roaming/PolarisOffice/ETemp/3296_11238160/fImage49973688412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165" y="4054475"/>
            <a:ext cx="5276215" cy="255270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07020" y="4739005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85623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27375" y="2353945"/>
            <a:ext cx="1974215" cy="38227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>
            <a:off x="2557780" y="273494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C:/Users/ehdal/AppData/Roaming/PolarisOffice/ETemp/3296_11238160/fImage49973688841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5135" y="4054475"/>
            <a:ext cx="5276215" cy="255270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7934325" y="4725670"/>
            <a:ext cx="96139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476115" y="2381250"/>
            <a:ext cx="6115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= 1</a:t>
            </a:r>
            <a:endParaRPr lang="ko-KR" altLang="en-US" sz="2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33"/>
          <p:cNvCxnSpPr>
            <a:endCxn id="33" idx="3"/>
          </p:cNvCxnSpPr>
          <p:nvPr/>
        </p:nvCxnSpPr>
        <p:spPr>
          <a:xfrm rot="10800000">
            <a:off x="5086985" y="2580640"/>
            <a:ext cx="2997200" cy="2141855"/>
          </a:xfrm>
          <a:prstGeom prst="bentConnector3">
            <a:avLst>
              <a:gd name="adj1" fmla="val -10380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C:/Users/ehdal/AppData/Roaming/PolarisOffice/ETemp/3296_11238160/fImage13850989569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6555" y="1088390"/>
            <a:ext cx="1757680" cy="1772285"/>
          </a:xfrm>
          <a:prstGeom prst="rect">
            <a:avLst/>
          </a:prstGeom>
          <a:noFill/>
        </p:spPr>
      </p:pic>
      <p:cxnSp>
        <p:nvCxnSpPr>
          <p:cNvPr id="36" name="도형 35"/>
          <p:cNvCxnSpPr/>
          <p:nvPr/>
        </p:nvCxnSpPr>
        <p:spPr>
          <a:xfrm>
            <a:off x="5117465" y="2430145"/>
            <a:ext cx="5632450" cy="6350"/>
          </a:xfrm>
          <a:prstGeom prst="bent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2334709027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5095"/>
            <a:ext cx="6687185" cy="237744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990600" y="4057650"/>
            <a:ext cx="90874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에이전트(Agent) : 상태를 관찰, 행동을 선택, 목표 지향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환경(Environment) : 에이전트를 제외한 나머지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상태(State) : 현재 상황을 나타내는 정보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행동(Action) : 현재 상황에서 에이전트가 하는 것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보상(Reward) : 행동의 좋고 나쁨을 알려주는 정보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127375" y="2353945"/>
            <a:ext cx="1974215" cy="38227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>
            <a:off x="2557780" y="2734945"/>
            <a:ext cx="2599690" cy="635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32"/>
          <p:cNvSpPr txBox="1">
            <a:spLocks/>
          </p:cNvSpPr>
          <p:nvPr/>
        </p:nvSpPr>
        <p:spPr>
          <a:xfrm>
            <a:off x="4476115" y="2381250"/>
            <a:ext cx="137541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= -1</a:t>
            </a:r>
            <a:endParaRPr lang="ko-KR" altLang="en-US" sz="2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5" name="그림 34" descr="C:/Users/ehdal/AppData/Roaming/PolarisOffice/ETemp/3296_11238160/fImage13850991032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66555" y="1088390"/>
            <a:ext cx="1757680" cy="1772285"/>
          </a:xfrm>
          <a:prstGeom prst="rect">
            <a:avLst/>
          </a:prstGeom>
          <a:noFill/>
        </p:spPr>
      </p:pic>
      <p:cxnSp>
        <p:nvCxnSpPr>
          <p:cNvPr id="36" name="도형 35"/>
          <p:cNvCxnSpPr/>
          <p:nvPr/>
        </p:nvCxnSpPr>
        <p:spPr>
          <a:xfrm>
            <a:off x="5117465" y="2430145"/>
            <a:ext cx="5632450" cy="6350"/>
          </a:xfrm>
          <a:prstGeom prst="bent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C:/Users/ehdal/AppData/Roaming/PolarisOffice/ETemp/3296_11238160/fImage485794915905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6085" y="4055110"/>
            <a:ext cx="5284470" cy="2547620"/>
          </a:xfrm>
          <a:prstGeom prst="rect">
            <a:avLst/>
          </a:prstGeom>
          <a:noFill/>
        </p:spPr>
      </p:pic>
      <p:sp>
        <p:nvSpPr>
          <p:cNvPr id="38" name="도형 37"/>
          <p:cNvSpPr>
            <a:spLocks/>
          </p:cNvSpPr>
          <p:nvPr/>
        </p:nvSpPr>
        <p:spPr>
          <a:xfrm>
            <a:off x="9959975" y="5011420"/>
            <a:ext cx="786130" cy="1027430"/>
          </a:xfrm>
          <a:prstGeom prst="roundRect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39" name="도형 38"/>
          <p:cNvCxnSpPr/>
          <p:nvPr/>
        </p:nvCxnSpPr>
        <p:spPr>
          <a:xfrm rot="10800000">
            <a:off x="5143500" y="2599055"/>
            <a:ext cx="4914900" cy="2449830"/>
          </a:xfrm>
          <a:prstGeom prst="bentConnector3">
            <a:avLst>
              <a:gd name="adj1" fmla="val 50019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딥러닝 이전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: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머신러닝의 간략한 역사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14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머신 러닝의 학습 방법</a:t>
            </a:r>
          </a:p>
        </p:txBody>
      </p:sp>
      <p:pic>
        <p:nvPicPr>
          <p:cNvPr id="3" name="그림 2" descr="C:/Users/ehdal/AppData/Roaming/PolarisOffice/ETemp/3296_11238160/image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3420" y="1700530"/>
            <a:ext cx="5725160" cy="42678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080770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 : 의사결정 과정을 모델링하는 수학적인 틀을 제공</a:t>
            </a:r>
          </a:p>
        </p:txBody>
      </p:sp>
      <p:pic>
        <p:nvPicPr>
          <p:cNvPr id="27" name="그림 26" descr="C:/Users/ehdal/AppData/Roaming/PolarisOffice/ETemp/3296_11238160/fImage3473929256708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95" y="2229485"/>
            <a:ext cx="6827520" cy="39382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750649241252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30" y="2219325"/>
            <a:ext cx="7001510" cy="406400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659599267356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5" y="2205990"/>
            <a:ext cx="6784340" cy="398399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ehdal/AppData/Roaming/PolarisOffice/ETemp/3296_11238160/fImage4365599272126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30" y="2199005"/>
            <a:ext cx="6704330" cy="3926840"/>
          </a:xfrm>
          <a:prstGeom prst="rect">
            <a:avLst/>
          </a:prstGeom>
          <a:noFill/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990600" y="862330"/>
            <a:ext cx="612648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마르코프 결정 과정(Markov Decision Process (MDP)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pic>
        <p:nvPicPr>
          <p:cNvPr id="27" name="그림 26" descr="C:/Users/ehdal/AppData/Roaming/PolarisOffice/ETemp/3296_11238160/fImage40923692847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510665"/>
            <a:ext cx="6851650" cy="45999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730375"/>
            <a:ext cx="6350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296_11238160/fImage8021298620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1619250"/>
            <a:ext cx="6093460" cy="46837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000398754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95" y="1597025"/>
            <a:ext cx="8311515" cy="47059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254498821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617345"/>
            <a:ext cx="7982585" cy="46380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103499989835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95" y="1623695"/>
            <a:ext cx="8213090" cy="45999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경사 하강법</a:t>
            </a:r>
          </a:p>
        </p:txBody>
      </p:sp>
      <p:pic>
        <p:nvPicPr>
          <p:cNvPr id="27" name="그림 26" descr="C:/Users/ehdal/AppData/Roaming/PolarisOffice/ETemp/3296_11238160/fImage9371299048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25" y="1600200"/>
            <a:ext cx="8385810" cy="46710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4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딥러닝 이전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: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머신러닝의 간략한 역사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14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머신 러닝의 학습 방법</a:t>
            </a:r>
          </a:p>
        </p:txBody>
      </p:sp>
      <p:pic>
        <p:nvPicPr>
          <p:cNvPr id="27" name="그림 26" descr="C:/Users/ehdal/AppData/Roaming/PolarisOffice/ETemp/3296_11238160/fImage16690772852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369695"/>
            <a:ext cx="9392285" cy="53251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확률적 경사 하강법 (SGD)</a:t>
            </a:r>
          </a:p>
        </p:txBody>
      </p:sp>
      <p:pic>
        <p:nvPicPr>
          <p:cNvPr id="28" name="그림 27" descr="C:/Users/ehdal/AppData/Roaming/PolarisOffice/ETemp/3296_11238160/fImage6439699443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075" y="1596390"/>
            <a:ext cx="5477510" cy="3162935"/>
          </a:xfrm>
          <a:prstGeom prst="rect">
            <a:avLst/>
          </a:prstGeom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6080125" y="2476500"/>
            <a:ext cx="5668010" cy="31388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확률적 경사 하강법(SGD)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랜덤하게 추출한 하나의 데이터로만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장점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step에 걸리는 시간이 짧기 때문에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수렴속도가 빠르다.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단점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탐색 경로 비효율적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Global Optimum(전역 최솟값)을 찾지 못할 가능성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확률적 경사 하강법</a:t>
            </a:r>
          </a:p>
        </p:txBody>
      </p:sp>
      <p:pic>
        <p:nvPicPr>
          <p:cNvPr id="27" name="그림 26" descr="C:/Users/ehdal/AppData/Roaming/PolarisOffice/ETemp/3296_11238160/fImage2528699621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1884045"/>
            <a:ext cx="6593840" cy="39268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그림 6" descr="C:/Users/ehdal/AppData/Roaming/PolarisOffice/ETemp/3296_11238160/fImage17558299795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706245"/>
            <a:ext cx="10246360" cy="426339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8763000" y="3159125"/>
            <a:ext cx="203263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= 지그재그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11027410" cy="1706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미니 배치 확률적 경사 하강법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- 확률적 경사 하강법을 보완하기 위한 방법. (ex, 노이즈 제거)</a:t>
            </a:r>
            <a:endParaRPr lang="ko-KR" altLang="en-US" sz="18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- 배치당 데이터를 10~1000개로 구성하여 기울기를 반복 계산</a:t>
            </a:r>
            <a:endParaRPr lang="ko-KR" altLang="en-US" sz="1800" b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296_11238160/fImage12962799811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3076575"/>
            <a:ext cx="8287385" cy="26549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</p:txBody>
      </p:sp>
      <p:pic>
        <p:nvPicPr>
          <p:cNvPr id="27" name="그림 26" descr="C:/Users/ehdal/AppData/Roaming/PolarisOffice/ETemp/3296_11238160/fImage25286102630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5" y="1884045"/>
            <a:ext cx="6593840" cy="3926840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4445000" y="3270250"/>
            <a:ext cx="1508760" cy="1318260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5413375" y="2238375"/>
            <a:ext cx="1937385" cy="1064260"/>
          </a:xfrm>
          <a:prstGeom prst="curvedConnector3">
            <a:avLst>
              <a:gd name="adj1" fmla="val 49995"/>
            </a:avLst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>
            <a:off x="7397750" y="1889125"/>
            <a:ext cx="46202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지역 최솟값에 머무는 현상을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해결하기 위한 방법은?!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9709785" cy="2305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모멘텀(Momentum)이란?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: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Momentum 방식은 Gradient Descent를 통해 이동하는 과정에 일종의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‘관성’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주는 것이다. 즉, 현재 Gradient를 통해 이동하는 방향과는 다르게 별개로,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과거에 이동했던 방식을 기억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하면서 그 방향으로 일정 정도를 추가적으로 이동하는 방식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모멘텀</a:t>
            </a:r>
          </a:p>
        </p:txBody>
      </p:sp>
      <p:pic>
        <p:nvPicPr>
          <p:cNvPr id="27" name="그림 26" descr="C:/Users/ehdal/AppData/Roaming/PolarisOffice/ETemp/3296_11238160/fImage1402410315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0" y="1725295"/>
            <a:ext cx="6038215" cy="43078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옵티마이저</a:t>
            </a:r>
          </a:p>
        </p:txBody>
      </p:sp>
      <p:pic>
        <p:nvPicPr>
          <p:cNvPr id="27" name="그림 26" descr="C:/Users/ehdal/AppData/Roaming/PolarisOffice/ETemp/3296_11238160/fImage234925103245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887220"/>
            <a:ext cx="8655685" cy="42252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Adagrad (에이다그라드)</a:t>
            </a:r>
          </a:p>
        </p:txBody>
      </p:sp>
      <p:pic>
        <p:nvPicPr>
          <p:cNvPr id="27" name="그림 26" descr="C:/Users/ehdal/AppData/Roaming/PolarisOffice/ETemp/3296_11238160/fImage36570103532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870" y="1433195"/>
            <a:ext cx="5200015" cy="40125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096000" y="1591945"/>
            <a:ext cx="6017260" cy="8312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역전파 알고리즘의 고정된 학습률을 해결하기 위해 가중치마다 학습률을 다르게 설정해 개별 </a:t>
            </a:r>
            <a:r>
              <a:rPr sz="1600">
                <a:solidFill>
                  <a:srgbClr val="FF0000"/>
                </a:solidFill>
                <a:latin typeface="맑은 고딕" charset="0"/>
                <a:ea typeface="맑은 고딕" charset="0"/>
              </a:rPr>
              <a:t>매개변수에 적응적으로 학습률을 조정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하면서 학습을 진행하는 알고리즘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6556375" y="4762500"/>
            <a:ext cx="5191760" cy="4933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학습을 오래 진행할 수록 갱신 강도가 약해지고, 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무한히 학습한다면 어느 순간 갱신량이 0이 된다.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413500" y="4286250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단점!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6413500" y="2921000"/>
            <a:ext cx="57315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많이 최적화 된 가중치는 학습률을 작게,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적게 업데이트 된 가중치는 학습률을 크게</a:t>
            </a:r>
            <a:r>
              <a:rPr sz="1800">
                <a:latin typeface="맑은 고딕" charset="0"/>
                <a:ea typeface="맑은 고딕" charset="0"/>
              </a:rPr>
              <a:t> 조절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RMSProp</a:t>
            </a:r>
          </a:p>
        </p:txBody>
      </p:sp>
      <p:pic>
        <p:nvPicPr>
          <p:cNvPr id="27" name="그림 26" descr="C:/Users/ehdal/AppData/Roaming/PolarisOffice/ETemp/3296_11238160/fImage8181104678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235" y="1863725"/>
            <a:ext cx="4105275" cy="1708785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1419860" y="1927225"/>
            <a:ext cx="3216275" cy="7721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V="1">
            <a:off x="4617085" y="2286635"/>
            <a:ext cx="330771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>
            <a:off x="7997190" y="2040890"/>
            <a:ext cx="2823845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지수 이동 평균!</a:t>
            </a:r>
            <a:endParaRPr lang="ko-KR" altLang="en-US" sz="2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2603500" y="3046095"/>
            <a:ext cx="699135" cy="4311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977900" y="3623945"/>
            <a:ext cx="969073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Gt 는 k차원 벡터로서 ‘time step t까지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각 변수가 이동한 gradient의 sum of squares’ 를 저장.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Sum of squares : 제곱의 합(표준 편차)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6100445" y="4897755"/>
            <a:ext cx="5092065" cy="11995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지수평균을 이용해 과거의 기울기는 점점 잊고 새로운 기울기 정보를 더 크게 반영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Adagrad의 보완법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지도학습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C:/Users/ehdal/AppData/Roaming/PolarisOffice/ETemp/3296_11238160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7245" y="1764030"/>
            <a:ext cx="5473700" cy="4628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74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AdaDelta</a:t>
            </a:r>
          </a:p>
        </p:txBody>
      </p:sp>
      <p:pic>
        <p:nvPicPr>
          <p:cNvPr id="27" name="그림 26" descr="C:/Users/ehdal/AppData/Roaming/PolarisOffice/ETemp/3296_11238160/fImage5866210562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535" y="1602740"/>
            <a:ext cx="4067810" cy="2724150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  <a:alpha val="100000"/>
              </a:schemeClr>
            </a:solidFill>
            <a:prstDash val="solid"/>
          </a:ln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6207125" y="1603375"/>
            <a:ext cx="4763135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입력한 전체 데이터에 대한 손실값의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기울기를 이용하여 가중치를 업데이트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6207125" y="3508375"/>
            <a:ext cx="4572635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전체적인 최적화가 천천히 진행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Adagrad에 비해 최적화 성능이 낮아짐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553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신경망의 엔진 : 그래디언트 기반 최적화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165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2.4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62330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Adam</a:t>
            </a:r>
          </a:p>
        </p:txBody>
      </p:sp>
      <p:pic>
        <p:nvPicPr>
          <p:cNvPr id="27" name="그림 26" descr="C:/Users/ehdal/AppData/Roaming/PolarisOffice/ETemp/3296_11238160/fImage38225106931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6790" y="1444625"/>
            <a:ext cx="5078095" cy="390588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5921375" y="1698625"/>
            <a:ext cx="6255385" cy="2030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RMSProp  +  Momentum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Momentum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방식과 유사하게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지금까지 계산해온 기울기의 지수평균을 저장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하며,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RMSProp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과 유사하게 기울기의 </a:t>
            </a: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제곱값의 지수평균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저장한다.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 descr="C:/Users/ehdal/AppData/Roaming/PolarisOffice/ETemp/3296_11238160/fImage7350107378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7090" y="3724275"/>
            <a:ext cx="3963670" cy="107061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9730740" y="3786505"/>
            <a:ext cx="168402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momentum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9719945" y="4324985"/>
            <a:ext cx="194881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지수 이동 평균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096000" y="5556250"/>
            <a:ext cx="5429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기울기와 학습률을 모두 고려 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5662" y="5893112"/>
            <a:ext cx="5654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자율주행 만능소방차</a:t>
            </a:r>
          </a:p>
          <a:p>
            <a:r>
              <a:rPr lang="en-US" altLang="ko-KR" smtClean="0">
                <a:hlinkClick r:id="rId2"/>
              </a:rPr>
              <a:t> https://www.youtube.com/watch?v=MYTYepNU1FM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2310" y="2638078"/>
            <a:ext cx="3085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Thank You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2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지도학습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41805"/>
            <a:ext cx="7924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0971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비지도학습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강화학습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분류와 회귀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39545"/>
            <a:ext cx="5683250" cy="2601595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>
            <a:off x="1437005" y="4041140"/>
            <a:ext cx="4847590" cy="1203960"/>
          </a:xfrm>
          <a:prstGeom prst="bentConnector3">
            <a:avLst>
              <a:gd name="adj1" fmla="val 988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4209415"/>
            <a:ext cx="4491990" cy="24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3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365250"/>
            <a:ext cx="9747885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KNN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서포트 벡터 머신(SVM, Support Vector Machine)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결정 트리(Decision Tree), 랜덤 포레스트(Random Forest)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1905"/>
            <a:ext cx="12192635" cy="854710"/>
          </a:xfrm>
          <a:prstGeom prst="rect">
            <a:avLst/>
          </a:prstGeom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95500" y="398780"/>
            <a:ext cx="5097780" cy="495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비지도학습</a:t>
            </a:r>
            <a:r>
              <a:rPr lang="en-US" altLang="ko-KR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강화학습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990600" y="499745"/>
            <a:ext cx="1105535" cy="353695"/>
          </a:xfrm>
          <a:prstGeom prst="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232535" y="440690"/>
            <a:ext cx="621030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1.2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990600" y="846455"/>
            <a:ext cx="4826635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지도학습 알고리즘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984250" y="1508125"/>
            <a:ext cx="1097026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kNN 알고리즘?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k-최근접 이웃(k-Nearest Neighbors) 알고리즘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새로운 데이터 포인트가 주어지면 알고리즘이 훈련 데이터 세트에서 가장 가까운 데이터 포인트,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즉, ‘최근접 이웃’을 찾음.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이때, k = 찾고자 하는 최근접 이웃의 개수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Pages>51</Pages>
  <Words>1386</Words>
  <Characters>0</Characters>
  <Application>Microsoft Office PowerPoint</Application>
  <DocSecurity>0</DocSecurity>
  <PresentationFormat>와이드스크린</PresentationFormat>
  <Lines>0</Lines>
  <Paragraphs>401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2018305046</cp:lastModifiedBy>
  <cp:revision>4</cp:revision>
  <dcterms:modified xsi:type="dcterms:W3CDTF">2020-01-22T01:11:38Z</dcterms:modified>
</cp:coreProperties>
</file>